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7" r:id="rId1"/>
    <p:sldMasterId id="2147483710" r:id="rId2"/>
    <p:sldMasterId id="2147483727" r:id="rId3"/>
  </p:sldMasterIdLst>
  <p:notesMasterIdLst>
    <p:notesMasterId r:id="rId19"/>
  </p:notesMasterIdLst>
  <p:sldIdLst>
    <p:sldId id="402" r:id="rId4"/>
    <p:sldId id="381" r:id="rId5"/>
    <p:sldId id="331" r:id="rId6"/>
    <p:sldId id="389" r:id="rId7"/>
    <p:sldId id="410" r:id="rId8"/>
    <p:sldId id="406" r:id="rId9"/>
    <p:sldId id="414" r:id="rId10"/>
    <p:sldId id="407" r:id="rId11"/>
    <p:sldId id="335" r:id="rId12"/>
    <p:sldId id="339" r:id="rId13"/>
    <p:sldId id="384" r:id="rId14"/>
    <p:sldId id="385" r:id="rId15"/>
    <p:sldId id="386" r:id="rId16"/>
    <p:sldId id="387" r:id="rId17"/>
    <p:sldId id="400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4BC1"/>
    <a:srgbClr val="EC1E0E"/>
    <a:srgbClr val="DB4F33"/>
    <a:srgbClr val="9A2F1A"/>
    <a:srgbClr val="AE361E"/>
    <a:srgbClr val="722414"/>
    <a:srgbClr val="F46D1A"/>
    <a:srgbClr val="843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32" autoAdjust="0"/>
    <p:restoredTop sz="94660"/>
  </p:normalViewPr>
  <p:slideViewPr>
    <p:cSldViewPr>
      <p:cViewPr varScale="1">
        <p:scale>
          <a:sx n="65" d="100"/>
          <a:sy n="65" d="100"/>
        </p:scale>
        <p:origin x="1336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EC651F9-401B-4FD8-BE71-FDE76D92218A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469A348-5F05-4343-BF6B-A72F9662E3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5929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/>
            <a:ahLst/>
            <a:cxnLst>
              <a:cxn ang="0">
                <a:pos x="5799" y="10000"/>
              </a:cxn>
              <a:cxn ang="0">
                <a:pos x="5961" y="9880"/>
              </a:cxn>
              <a:cxn ang="0">
                <a:pos x="5988" y="9820"/>
              </a:cxn>
              <a:cxn ang="0">
                <a:pos x="8042" y="5260"/>
              </a:cxn>
              <a:cxn ang="0">
                <a:pos x="8042" y="4721"/>
              </a:cxn>
              <a:cxn ang="0">
                <a:pos x="5988" y="221"/>
              </a:cxn>
              <a:cxn ang="0">
                <a:pos x="5961" y="160"/>
              </a:cxn>
              <a:cxn ang="0">
                <a:pos x="5799" y="41"/>
              </a:cxn>
              <a:cxn ang="0">
                <a:pos x="18" y="0"/>
              </a:cxn>
              <a:cxn ang="0">
                <a:pos x="0" y="9991"/>
              </a:cxn>
              <a:cxn ang="0">
                <a:pos x="5799" y="10000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DB16A-FC31-4BBA-888B-3FB3CD08D7CA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3781A-1C33-4110-BB81-63CEEC319A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380AD-B6E5-4446-B19A-5E78B47FB6A4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A1CA9-A15B-4C23-AAA9-FED2E53CE8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TextBox 13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650B6-DFDC-4E80-BA47-194C5BB837A0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D02C9-9F81-46EB-BE18-2CD168C695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194B5-C292-4B80-8D3B-9967E07C3293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FA782-F763-46D7-A4B2-F843B5B73E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TextBox 10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1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4FAD-A62D-4D90-8961-457D143337BF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93D3D-7C13-4EE0-9A51-41BBC6C7D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AD8B2-5325-498C-B18F-162C617D5FC8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BF413-EA70-4395-BA42-6C0587F8A3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A4326-2506-4A55-97BC-B0FCD21076EF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D3824-C907-4F10-A656-7A90C49FBC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64EB1-D6BC-447E-8F62-202340F5B075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649F3-70BF-4336-8B76-867D301EFF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/>
            <a:ahLst/>
            <a:cxnLst>
              <a:cxn ang="0">
                <a:pos x="5799" y="10000"/>
              </a:cxn>
              <a:cxn ang="0">
                <a:pos x="5961" y="9880"/>
              </a:cxn>
              <a:cxn ang="0">
                <a:pos x="5988" y="9820"/>
              </a:cxn>
              <a:cxn ang="0">
                <a:pos x="8042" y="5260"/>
              </a:cxn>
              <a:cxn ang="0">
                <a:pos x="8042" y="4721"/>
              </a:cxn>
              <a:cxn ang="0">
                <a:pos x="5988" y="221"/>
              </a:cxn>
              <a:cxn ang="0">
                <a:pos x="5961" y="160"/>
              </a:cxn>
              <a:cxn ang="0">
                <a:pos x="5799" y="41"/>
              </a:cxn>
              <a:cxn ang="0">
                <a:pos x="18" y="0"/>
              </a:cxn>
              <a:cxn ang="0">
                <a:pos x="0" y="9991"/>
              </a:cxn>
              <a:cxn ang="0">
                <a:pos x="5799" y="10000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BC8C4-3021-45A9-85D2-628DC12D32F5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89089-83BA-4111-9C41-2F8CDE0BDB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C7F94-C6EB-4526-9320-7B2A01D94DD0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2E7D1-5FBB-45DC-9FEC-184768BA97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FABA3-F459-420C-881A-994BED91778C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8D0DB-011E-4D86-9167-4AE6B5CAC4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A2F86-3714-431F-84D6-52A0B889E3E2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1E52D-9495-4986-B32A-2C9D1224D7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31492-2E5D-43E0-97E5-4A53D321AFA4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BD89E-1F24-4592-9793-90196D16CF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25F2B-65FB-42E7-B64B-4A87ED0AF70A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A9DCA-1617-48B5-814E-09DCE04497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0B082-8478-491E-B860-E71169E2E3C8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BC56A-68A2-4A7D-8AFD-E85A703CC6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9704B-71A9-4C85-9047-80AABF6437DC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A083F-A580-4E8F-89A0-6962E316EB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4B305-CE6F-494F-AEDE-1731EF8C2283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474D2-3CE3-4351-AAD3-54E0D42F94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BA33E-2A72-4BF2-B3CB-117A5C378B55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4A4B2-4EDF-4DCD-82D6-BE1B9B1864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02D65-1ED6-4779-96A3-3739FD91B6F5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B932C-B222-48AD-8E1B-2EA94A73B0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TextBox 13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F836-D659-414D-A1E7-2EADFAFB24D0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E2142-B6B5-49B2-9804-13A1C937FC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0EEED-21E3-4A9F-A4B4-DD8793C66127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F9610-502E-4C6A-85B1-073A85217A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TextBox 10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7" name="TextBox 11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CAA36-8D99-49F1-9530-E6141D5CFA90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1E659-9A19-41FF-BA93-521068079A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E7A9D-EDDE-4828-847F-49854F0D619F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57669-C953-4EC6-A07E-610A3CB0FE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844A6-77BB-436C-AF1A-C2B379810F8E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33BB7-019E-4F5B-8FC3-E9154239BA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758A0-68AB-411A-95DC-2F3A17256309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21F4E-8E72-405C-84E3-81A459959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4923D-3FEF-4BF6-9018-B6783D593E2A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E10AA-07CC-462A-97B2-5CE334DD43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/>
            <a:ahLst/>
            <a:cxnLst>
              <a:cxn ang="0">
                <a:pos x="5799" y="10000"/>
              </a:cxn>
              <a:cxn ang="0">
                <a:pos x="5961" y="9880"/>
              </a:cxn>
              <a:cxn ang="0">
                <a:pos x="5988" y="9820"/>
              </a:cxn>
              <a:cxn ang="0">
                <a:pos x="8042" y="5260"/>
              </a:cxn>
              <a:cxn ang="0">
                <a:pos x="8042" y="4721"/>
              </a:cxn>
              <a:cxn ang="0">
                <a:pos x="5988" y="221"/>
              </a:cxn>
              <a:cxn ang="0">
                <a:pos x="5961" y="160"/>
              </a:cxn>
              <a:cxn ang="0">
                <a:pos x="5799" y="41"/>
              </a:cxn>
              <a:cxn ang="0">
                <a:pos x="18" y="0"/>
              </a:cxn>
              <a:cxn ang="0">
                <a:pos x="0" y="9991"/>
              </a:cxn>
              <a:cxn ang="0">
                <a:pos x="5799" y="10000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5EAFF-8427-428F-AA81-038D0BB80DBC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208BC-B55C-442A-9275-7DE48F17AD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0E74F-9DE0-42EE-9F13-9DB64BEF4948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6745C-9B74-4057-9F31-A864A1F419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F5830-4DC8-436A-8477-679D5D8C6212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32BCB-879C-4F5E-80D9-3B7380670C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9490D-BA9F-4A5C-BEB1-AF569D79D650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93D00-2090-4440-A3A6-FD979FC851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90F9D-72DD-4205-8019-F4BD2A842F39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5E2E-2A53-4087-9350-D2A306C2C3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634E2-DE58-4EA1-ABD6-7A5A75482B94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5CD9C-462B-4EFA-8200-1F2ADF33AD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7BD0D-3713-481B-B0CE-4705AC49AA9C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9D433-BB61-4B25-B85F-73A19FC13D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FBFBF-1922-4865-A192-22F7F826D4B3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FC65A-72ED-48A8-909C-9619B9DBBA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AEDAA-F650-45FA-842E-DBDFC01E6FB5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829AC-E308-4709-A77F-79A564F962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CACAA-33A8-4BAF-AA7E-5A47FFA09663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F8624-3D91-49BA-9887-82D08451F3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1F6B1-5564-4A9A-9DE7-3B96854DF115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FFE29-459F-4B50-884C-8B4BAE6405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TextBox 13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57A83-59EB-49A6-8123-E613F7869CFC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6082B-87C7-48B8-B324-2837795227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FB945-4098-4FC8-B268-E84523FC08CA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387D3-9B6B-428A-AE49-F28CFB7908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TextBox 10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7" name="TextBox 11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39721-BD74-40D2-982C-9B6FB2ECDE24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BB560-5719-4CB4-ADE0-26F3D0C214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A6060-DF21-4602-88D3-3CDF06F59866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C2C85-A6DB-4669-8170-2F1908FC7E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F4D6B-3C02-47CB-A6BB-320D02ECEEAA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B4022-2E07-4543-8786-11A63002DB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BDEF2-0E08-42E8-9DF3-60D496516707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2E098-5E39-4D95-B474-C7167A4C8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E9992-4C36-4CA9-BDD6-53C7E0B8105E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05E0C-25F9-43FA-9A3F-4C75DB946B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EFBC1-1BCB-4972-B037-A273F9DEED7C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EAADA-6F91-4FC5-839F-BADE948FA0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3D27B-1AF1-4230-93FC-C5F5B88CA749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79878-9311-448B-ABA7-795DFBDBC6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F8528-CA30-47E4-BD3C-04E988E16717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02271-B5F3-4691-8DB8-B785AAEFFA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CA14E-3C52-47F7-82D1-43B4159DDEA2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AF7D0-5B8A-43E8-8618-5982F80BF8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633" cy="534098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6601" y="2779108"/>
              <a:ext cx="550779" cy="1978191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7" y="4730255"/>
              <a:ext cx="519639" cy="1210171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023" y="5630785"/>
              <a:ext cx="145967" cy="309641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246" y="2818321"/>
              <a:ext cx="700637" cy="2834099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7075" y="285750"/>
              <a:ext cx="89526" cy="2493358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784" y="2599273"/>
              <a:ext cx="68118" cy="420517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488" y="4757298"/>
              <a:ext cx="161535" cy="873487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380" y="1282282"/>
              <a:ext cx="1769108" cy="3447973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883" y="5652419"/>
              <a:ext cx="138182" cy="288007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488" y="4655887"/>
              <a:ext cx="31139" cy="189300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605" y="5410385"/>
              <a:ext cx="202406" cy="530041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27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6102"/>
            <a:chExt cx="1952625" cy="5677649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6102"/>
              <a:ext cx="409575" cy="3647005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0" y="3772087"/>
              <a:ext cx="350838" cy="1309923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5" y="5053076"/>
              <a:ext cx="357188" cy="820675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43"/>
              <a:ext cx="457200" cy="1853094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4031"/>
              <a:ext cx="144462" cy="2508056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963"/>
              <a:ext cx="111125" cy="232788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483"/>
              <a:ext cx="68262" cy="424804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482"/>
              <a:ext cx="1168400" cy="225159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636"/>
              <a:ext cx="100012" cy="209115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2010"/>
              <a:ext cx="114300" cy="558953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110"/>
              <a:ext cx="31750" cy="189386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5" y="5434480"/>
              <a:ext cx="174625" cy="439271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4F0A6305-5954-4B26-B911-BE431E99E6E1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  <a:cs typeface="+mn-cs"/>
              </a:defRPr>
            </a:lvl1pPr>
          </a:lstStyle>
          <a:p>
            <a:pPr>
              <a:defRPr/>
            </a:pPr>
            <a:fld id="{E8499D7B-AC0C-4080-9DFE-479A4D39D2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1581AA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633" cy="534098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6601" y="2779108"/>
              <a:ext cx="550779" cy="1978191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7" y="4730255"/>
              <a:ext cx="519639" cy="1210171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023" y="5630785"/>
              <a:ext cx="145967" cy="309641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246" y="2818321"/>
              <a:ext cx="700637" cy="2834099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7075" y="285750"/>
              <a:ext cx="89526" cy="2493358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784" y="2599273"/>
              <a:ext cx="68118" cy="420517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488" y="4757298"/>
              <a:ext cx="161535" cy="873487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380" y="1282282"/>
              <a:ext cx="1769108" cy="3447973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883" y="5652419"/>
              <a:ext cx="138182" cy="288007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488" y="4655887"/>
              <a:ext cx="31139" cy="189300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605" y="5410385"/>
              <a:ext cx="202406" cy="530041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19459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6102"/>
            <a:chExt cx="1952625" cy="5677649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6102"/>
              <a:ext cx="409575" cy="3647005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0" y="3772087"/>
              <a:ext cx="350838" cy="1309923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5" y="5053076"/>
              <a:ext cx="357188" cy="820675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43"/>
              <a:ext cx="457200" cy="1853094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4031"/>
              <a:ext cx="144462" cy="2508056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963"/>
              <a:ext cx="111125" cy="232788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483"/>
              <a:ext cx="68262" cy="424804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482"/>
              <a:ext cx="1168400" cy="225159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636"/>
              <a:ext cx="100012" cy="209115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2010"/>
              <a:ext cx="114300" cy="558953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110"/>
              <a:ext cx="31750" cy="189386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5" y="5434480"/>
              <a:ext cx="174625" cy="439271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461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946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fld id="{842A306D-5FB1-4D0E-B36A-B323A4B9B402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  <a:cs typeface="+mn-cs"/>
              </a:defRPr>
            </a:lvl1pPr>
          </a:lstStyle>
          <a:p>
            <a:pPr>
              <a:defRPr/>
            </a:pPr>
            <a:fld id="{E910343A-BD49-452B-8065-2855612B5B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  <p:sldLayoutId id="2147483808" r:id="rId15"/>
    <p:sldLayoutId id="2147483809" r:id="rId1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1581AA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633" cy="534098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6601" y="2779108"/>
              <a:ext cx="550779" cy="1978191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7" y="4730255"/>
              <a:ext cx="519639" cy="1210171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023" y="5630785"/>
              <a:ext cx="145967" cy="309641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246" y="2818321"/>
              <a:ext cx="700637" cy="2834099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7075" y="285750"/>
              <a:ext cx="89526" cy="2493358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784" y="2599273"/>
              <a:ext cx="68118" cy="420517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488" y="4757298"/>
              <a:ext cx="161535" cy="873487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380" y="1282282"/>
              <a:ext cx="1769108" cy="3447973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883" y="5652419"/>
              <a:ext cx="138182" cy="288007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488" y="4655887"/>
              <a:ext cx="31139" cy="189300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605" y="5410385"/>
              <a:ext cx="202406" cy="530041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36867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6102"/>
            <a:chExt cx="1952625" cy="5677649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6102"/>
              <a:ext cx="409575" cy="3647005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0" y="3772087"/>
              <a:ext cx="350838" cy="1309923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5" y="5053076"/>
              <a:ext cx="357188" cy="820675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43"/>
              <a:ext cx="457200" cy="1853094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4031"/>
              <a:ext cx="144462" cy="2508056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963"/>
              <a:ext cx="111125" cy="232788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483"/>
              <a:ext cx="68262" cy="424804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482"/>
              <a:ext cx="1168400" cy="225159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636"/>
              <a:ext cx="100012" cy="209115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2010"/>
              <a:ext cx="114300" cy="558953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110"/>
              <a:ext cx="31750" cy="189386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5" y="5434480"/>
              <a:ext cx="174625" cy="439271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86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3687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fld id="{335B8B6F-5314-4253-8101-9C0F9F7613D3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  <a:cs typeface="+mn-cs"/>
              </a:defRPr>
            </a:lvl1pPr>
          </a:lstStyle>
          <a:p>
            <a:pPr>
              <a:defRPr/>
            </a:pPr>
            <a:fld id="{94C7E818-0B0B-48FC-AA87-4D5AE5F6C0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2" r:id="rId13"/>
    <p:sldLayoutId id="2147483823" r:id="rId14"/>
    <p:sldLayoutId id="2147483824" r:id="rId15"/>
    <p:sldLayoutId id="2147483825" r:id="rId1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1581AA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17"/>
          <p:cNvSpPr>
            <a:spLocks noChangeArrowheads="1"/>
          </p:cNvSpPr>
          <p:nvPr/>
        </p:nvSpPr>
        <p:spPr bwMode="auto">
          <a:xfrm>
            <a:off x="1043608" y="2049815"/>
            <a:ext cx="770351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36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</a:t>
            </a:r>
          </a:p>
          <a:p>
            <a:pPr algn="ctr"/>
            <a:r>
              <a:rPr lang="ru-RU" sz="36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приёма в 1 класс</a:t>
            </a:r>
          </a:p>
          <a:p>
            <a:pPr algn="ctr"/>
            <a:r>
              <a:rPr lang="ru-RU" sz="36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2024-2025 </a:t>
            </a:r>
            <a:r>
              <a:rPr lang="ru-RU" sz="36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</a:t>
            </a:r>
            <a:r>
              <a:rPr lang="ru-RU" sz="3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3600" b="1" dirty="0">
              <a:solidFill>
                <a:srgbClr val="843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0" name="Rectangle 18"/>
          <p:cNvSpPr>
            <a:spLocks noChangeArrowheads="1"/>
          </p:cNvSpPr>
          <p:nvPr/>
        </p:nvSpPr>
        <p:spPr bwMode="auto">
          <a:xfrm>
            <a:off x="539551" y="242173"/>
            <a:ext cx="77503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«Ново-</a:t>
            </a:r>
            <a:r>
              <a:rPr lang="ru-RU" sz="1600" b="1" dirty="0" err="1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Бенойская</a:t>
            </a:r>
            <a:r>
              <a:rPr lang="ru-RU" sz="1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СШ им. А. А. Кадырова».</a:t>
            </a:r>
            <a:endParaRPr lang="ru-RU" sz="1600" b="1" dirty="0">
              <a:solidFill>
                <a:srgbClr val="843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3" name="Rectangle 8"/>
          <p:cNvSpPr>
            <a:spLocks noChangeArrowheads="1"/>
          </p:cNvSpPr>
          <p:nvPr/>
        </p:nvSpPr>
        <p:spPr bwMode="auto">
          <a:xfrm>
            <a:off x="1619250" y="3789363"/>
            <a:ext cx="698519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9A2F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sz="2000" b="1" dirty="0">
                <a:solidFill>
                  <a:srgbClr val="9A2F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родителей (законных представителей) </a:t>
            </a:r>
            <a:endParaRPr lang="ru-RU" sz="2000" b="1" dirty="0" smtClean="0">
              <a:solidFill>
                <a:srgbClr val="9A2F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9A2F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будущих </a:t>
            </a:r>
            <a:r>
              <a:rPr lang="ru-RU" sz="2000" b="1" dirty="0">
                <a:solidFill>
                  <a:srgbClr val="9A2F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первоклассников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ChangeArrowheads="1"/>
          </p:cNvSpPr>
          <p:nvPr/>
        </p:nvSpPr>
        <p:spPr bwMode="auto">
          <a:xfrm>
            <a:off x="358775" y="0"/>
            <a:ext cx="87852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Предоставление документов </a:t>
            </a:r>
            <a:br>
              <a:rPr lang="ru-RU" sz="24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в образовательную организацию </a:t>
            </a:r>
          </a:p>
        </p:txBody>
      </p:sp>
      <p:sp>
        <p:nvSpPr>
          <p:cNvPr id="66563" name="Rectangle 4"/>
          <p:cNvSpPr>
            <a:spLocks noChangeArrowheads="1"/>
          </p:cNvSpPr>
          <p:nvPr/>
        </p:nvSpPr>
        <p:spPr bwMode="auto">
          <a:xfrm>
            <a:off x="179388" y="1196975"/>
            <a:ext cx="8785225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 b="1">
                <a:solidFill>
                  <a:srgbClr val="EC1E0E"/>
                </a:solidFill>
                <a:latin typeface="Times New Roman" pitchFamily="18" charset="0"/>
                <a:cs typeface="Times New Roman" pitchFamily="18" charset="0"/>
              </a:rPr>
              <a:t>Документы предоставляются только в одну образовательную организацию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– при получении приглашения из нескольких ОО родителям необходимо определиться с выбором школы;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При подаче документов в одну из выбранных школ ребенок автоматически выбывает из списка других организаций;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Документы предоставляются </a:t>
            </a:r>
            <a:r>
              <a:rPr lang="ru-RU" sz="24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лично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родителями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в соответствии с графиком приема документов; 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 случае неявки </a:t>
            </a:r>
            <a:r>
              <a:rPr lang="ru-RU" sz="24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родителя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(законного представителя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) </a:t>
            </a:r>
            <a:br>
              <a:rPr lang="ru-RU" sz="2400"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latin typeface="Times New Roman" pitchFamily="18" charset="0"/>
                <a:cs typeface="Times New Roman" pitchFamily="18" charset="0"/>
              </a:rPr>
              <a:t>в образовательную организацию для подачи документов в сроки, указанные в приглашении образовательной организации, ребенок выбывает из списка данной образовательной организации.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Прямоугольник 2"/>
          <p:cNvSpPr>
            <a:spLocks noChangeArrowheads="1"/>
          </p:cNvSpPr>
          <p:nvPr/>
        </p:nvSpPr>
        <p:spPr bwMode="auto">
          <a:xfrm>
            <a:off x="468313" y="1636713"/>
            <a:ext cx="8569325" cy="554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свидетельство о рождении ребенка;</a:t>
            </a:r>
          </a:p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свидетельство о регистрации ребенка по месту жительства (форма № 8);  или по месту пребывания на закреплённой территории(форма № 3); или документ, содержащий сведения о регистрации ребёнка по месту жительства или по месту пребывания на закреплённой территории;</a:t>
            </a:r>
          </a:p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документы, подтверждающие преимущественное право зачисления граждан на обучение в образовательную организацию (при наличии); </a:t>
            </a:r>
          </a:p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паспорт одного из родителей (законных представителей) с отметкой о регистрации по месту жительства;</a:t>
            </a:r>
          </a:p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СНИЛС, ИНН ребёнка </a:t>
            </a:r>
          </a:p>
          <a:p>
            <a:pPr indent="114300">
              <a:buFont typeface="Wingdings" pitchFamily="2" charset="2"/>
              <a:buChar char="ü"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4300" algn="just"/>
            <a:endParaRPr lang="ru-RU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4300" algn="just"/>
            <a:endParaRPr lang="ru-RU">
              <a:solidFill>
                <a:srgbClr val="EC1E0E"/>
              </a:solidFill>
              <a:latin typeface="Sylfaen" pitchFamily="18" charset="0"/>
            </a:endParaRPr>
          </a:p>
        </p:txBody>
      </p:sp>
      <p:sp>
        <p:nvSpPr>
          <p:cNvPr id="67586" name="TextBox 3"/>
          <p:cNvSpPr txBox="1">
            <a:spLocks noChangeArrowheads="1"/>
          </p:cNvSpPr>
          <p:nvPr/>
        </p:nvSpPr>
        <p:spPr bwMode="auto">
          <a:xfrm>
            <a:off x="1249363" y="908050"/>
            <a:ext cx="7704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Родители (законные представители) предоставляют следующие документы:</a:t>
            </a:r>
          </a:p>
        </p:txBody>
      </p:sp>
      <p:sp>
        <p:nvSpPr>
          <p:cNvPr id="67587" name="Прямоугольник 1"/>
          <p:cNvSpPr>
            <a:spLocks noChangeArrowheads="1"/>
          </p:cNvSpPr>
          <p:nvPr/>
        </p:nvSpPr>
        <p:spPr bwMode="auto">
          <a:xfrm>
            <a:off x="1908175" y="217488"/>
            <a:ext cx="64801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Документы для приема в 1 класс</a:t>
            </a:r>
            <a:b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ChangeArrowheads="1"/>
          </p:cNvSpPr>
          <p:nvPr/>
        </p:nvSpPr>
        <p:spPr bwMode="auto">
          <a:xfrm>
            <a:off x="358775" y="0"/>
            <a:ext cx="8785225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Документы, подтверждающие </a:t>
            </a:r>
            <a:b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проживание ребенка на закрепленной территории</a:t>
            </a:r>
            <a:r>
              <a:rPr lang="ru-RU" sz="320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8611" name="Rectangle 4"/>
          <p:cNvSpPr>
            <a:spLocks noChangeArrowheads="1"/>
          </p:cNvSpPr>
          <p:nvPr/>
        </p:nvSpPr>
        <p:spPr bwMode="auto">
          <a:xfrm>
            <a:off x="0" y="1484313"/>
            <a:ext cx="8785225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endParaRPr lang="ru-RU" b="1">
              <a:solidFill>
                <a:srgbClr val="000000"/>
              </a:solidFill>
              <a:latin typeface="Sylfaen" pitchFamily="18" charset="0"/>
            </a:endParaRPr>
          </a:p>
        </p:txBody>
      </p:sp>
      <p:sp>
        <p:nvSpPr>
          <p:cNvPr id="68612" name="Rectangle 5"/>
          <p:cNvSpPr>
            <a:spLocks noChangeArrowheads="1"/>
          </p:cNvSpPr>
          <p:nvPr/>
        </p:nvSpPr>
        <p:spPr bwMode="auto">
          <a:xfrm>
            <a:off x="785786" y="1000109"/>
            <a:ext cx="8215370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свидетельство о регистрации ребенка по месту жительства (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форма № 8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свидетельство о регистрации ребенка по месту пребывания (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форма </a:t>
            </a:r>
          </a:p>
          <a:p>
            <a:pPr indent="114300" algn="just">
              <a:buFont typeface="Wingdings" pitchFamily="2" charset="2"/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№ 3);</a:t>
            </a:r>
          </a:p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паспорт одного из родителей (законных представителей) с отметкой о регистрации по месту жительства;</a:t>
            </a:r>
          </a:p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справка о регистрации по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форме № 9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(равнозначно выписка из домовой книги) с данными о регистрации ребенка и (или) его родителя (законного представителя) и (или) данными о правоустанавливающих документах на жилое помещение, выданных на имя ребенка и (или) его родителя (законного представителя);</a:t>
            </a:r>
          </a:p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документы, подтверждающие право пользования жилым помещением ребенком и (или) его родителем (законным представителем) (свидетельство о государственной регистрации права собственности на жилое помещение, договор безвозмездного пользования жилого помещения и др.).</a:t>
            </a:r>
            <a:endParaRPr lang="ru-RU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4300" algn="just">
              <a:buFont typeface="Wingdings" pitchFamily="2" charset="2"/>
              <a:buNone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Родители (законные представители) предоставляют один из перечисленных документов.</a:t>
            </a:r>
          </a:p>
          <a:p>
            <a:pPr indent="114300" algn="ctr" eaLnBrk="0" hangingPunct="0"/>
            <a:endParaRPr lang="ru-RU" dirty="0">
              <a:solidFill>
                <a:srgbClr val="EC1E0E"/>
              </a:solidFill>
              <a:latin typeface="Sylfae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ChangeArrowheads="1"/>
          </p:cNvSpPr>
          <p:nvPr/>
        </p:nvSpPr>
        <p:spPr bwMode="auto">
          <a:xfrm>
            <a:off x="0" y="188913"/>
            <a:ext cx="87852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Принятие решения о приеме </a:t>
            </a:r>
            <a:b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     или </a:t>
            </a:r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об отказе в приеме в первый класс</a:t>
            </a:r>
          </a:p>
        </p:txBody>
      </p:sp>
      <p:sp>
        <p:nvSpPr>
          <p:cNvPr id="69635" name="Rectangle 4"/>
          <p:cNvSpPr>
            <a:spLocks noChangeArrowheads="1"/>
          </p:cNvSpPr>
          <p:nvPr/>
        </p:nvSpPr>
        <p:spPr bwMode="auto">
          <a:xfrm>
            <a:off x="468313" y="1557338"/>
            <a:ext cx="8135937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Зачисление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в первый класс образовательной организации оформляется приказом в течение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3 рабочих дней после завершения приема заявлений (30.06 текущего года)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На 2-ом этапе – через 5  рабочих дней после приёма оригиналов документов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При принятии решения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об отказе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в зачислении должностное лицо образовательной организации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в течение 3 рабочих дней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после принятия такого решения направляет родителю уведомление об отказе в зачислении.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ChangeArrowheads="1"/>
          </p:cNvSpPr>
          <p:nvPr/>
        </p:nvSpPr>
        <p:spPr bwMode="auto">
          <a:xfrm>
            <a:off x="250825" y="188913"/>
            <a:ext cx="85344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 dirty="0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                 Основания </a:t>
            </a:r>
            <a:r>
              <a:rPr lang="ru-RU" sz="2800" b="1" dirty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для  отказа в приёме документов </a:t>
            </a:r>
          </a:p>
        </p:txBody>
      </p:sp>
      <p:sp>
        <p:nvSpPr>
          <p:cNvPr id="70659" name="Rectangle 4"/>
          <p:cNvSpPr>
            <a:spLocks noChangeArrowheads="1"/>
          </p:cNvSpPr>
          <p:nvPr/>
        </p:nvSpPr>
        <p:spPr bwMode="auto">
          <a:xfrm>
            <a:off x="179388" y="1357298"/>
            <a:ext cx="8605837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обращение лица, не относящегося к категории заявителей;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подача заявления в период, отличающийся от периода предоставления услуги;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 предоставление в образовательную организацию документов, необходимых для получения услуги;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отсутствие свободных мест в образовательной организации;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наличие в электронной системе заявления, содержащего идентичные данные ребенка (идентичные фамилию, имя, отчество (при наличии), дату рождения и реквизиты свидетельства о рождении ребенка);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возрастные ограничения (при зачислении в первые классы): получение начального общего образования в образовательных организациях начинается по достижении детьми возраста шести лет и шести месяцев при отсутствии противопоказаний по состоянию здоровья, но не позже достижения ими возраста восьми лет.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Прямоугольник 1"/>
          <p:cNvSpPr>
            <a:spLocks noChangeArrowheads="1"/>
          </p:cNvSpPr>
          <p:nvPr/>
        </p:nvSpPr>
        <p:spPr bwMode="auto">
          <a:xfrm>
            <a:off x="1042988" y="692150"/>
            <a:ext cx="77771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Конфликтная  комиссия </a:t>
            </a:r>
          </a:p>
          <a:p>
            <a:pPr algn="ctr"/>
            <a:r>
              <a:rPr lang="ru-RU" sz="2800" b="1" dirty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находится в отделе </a:t>
            </a:r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образования  </a:t>
            </a:r>
            <a:endParaRPr lang="ru-RU" sz="2800" b="1" dirty="0">
              <a:solidFill>
                <a:srgbClr val="9A2F1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82" name="Прямоугольник 3"/>
          <p:cNvSpPr>
            <a:spLocks noChangeArrowheads="1"/>
          </p:cNvSpPr>
          <p:nvPr/>
        </p:nvSpPr>
        <p:spPr bwMode="auto">
          <a:xfrm>
            <a:off x="827088" y="2924175"/>
            <a:ext cx="78486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 algn="just"/>
            <a:r>
              <a:rPr lang="ru-RU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Основная задача конфликтной комиссии: обеспечение реализации права на получение общего образования детей, проживающих на территории района, в том числе урегулирование спорных вопросов при реализации права на получение общего образования.</a:t>
            </a:r>
            <a:endParaRPr lang="ru-RU" sz="2800">
              <a:solidFill>
                <a:srgbClr val="000000"/>
              </a:solidFill>
              <a:latin typeface="Times New Roman" pitchFamily="18" charset="0"/>
              <a:ea typeface="MS Mincho" pitchFamily="49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755576" y="704850"/>
            <a:ext cx="7413699" cy="708025"/>
          </a:xfrm>
          <a:prstGeom prst="rect">
            <a:avLst/>
          </a:prstGeom>
          <a:ln w="31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Подача заявлений </a:t>
            </a:r>
            <a:r>
              <a:rPr lang="ru-RU" sz="20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осуществляется:</a:t>
            </a:r>
            <a:endParaRPr lang="ru-RU" sz="2000" b="1" dirty="0">
              <a:solidFill>
                <a:srgbClr val="843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355" name="TextBox 2"/>
          <p:cNvSpPr txBox="1">
            <a:spLocks noChangeArrowheads="1"/>
          </p:cNvSpPr>
          <p:nvPr/>
        </p:nvSpPr>
        <p:spPr bwMode="auto">
          <a:xfrm>
            <a:off x="1158875" y="223838"/>
            <a:ext cx="725963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Способы подачи заявлений</a:t>
            </a:r>
          </a:p>
        </p:txBody>
      </p:sp>
      <p:pic>
        <p:nvPicPr>
          <p:cNvPr id="15" name="Рисунок 14" descr="2024-02-11_21-29-1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1714488"/>
            <a:ext cx="7149530" cy="478634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4"/>
          <p:cNvSpPr>
            <a:spLocks noChangeArrowheads="1"/>
          </p:cNvSpPr>
          <p:nvPr/>
        </p:nvSpPr>
        <p:spPr bwMode="auto">
          <a:xfrm>
            <a:off x="539750" y="260350"/>
            <a:ext cx="7993063" cy="554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Особенности </a:t>
            </a:r>
            <a:endParaRPr lang="en-US" sz="2800" b="1" dirty="0">
              <a:solidFill>
                <a:srgbClr val="843606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подачи электронного заявления через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 b="1" dirty="0"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портал «Государственные и муниципальные </a:t>
            </a:r>
            <a:r>
              <a:rPr lang="ru-RU" sz="2400" b="1" dirty="0" smtClean="0"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услуги»</a:t>
            </a:r>
            <a:endParaRPr lang="en-US" sz="2400" b="1" dirty="0"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  <p:sp>
        <p:nvSpPr>
          <p:cNvPr id="22530" name="Text Box 6"/>
          <p:cNvSpPr txBox="1">
            <a:spLocks noChangeArrowheads="1"/>
          </p:cNvSpPr>
          <p:nvPr/>
        </p:nvSpPr>
        <p:spPr bwMode="auto">
          <a:xfrm>
            <a:off x="827088" y="2492375"/>
            <a:ext cx="7885112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Обращаем Ваше внимание, что </a:t>
            </a:r>
            <a:r>
              <a:rPr lang="en-US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зарегистрироваться на Портале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подачи электронного заявления необходимо заранее</a:t>
            </a:r>
            <a:r>
              <a:rPr lang="en-US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400" b="1" dirty="0">
              <a:solidFill>
                <a:srgbClr val="EC1E0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«Многофункциональный центр предоставления государственных и муниципальных услуг» -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электронное заявление заполняется специалистами МФЦ</a:t>
            </a:r>
          </a:p>
          <a:p>
            <a:pPr>
              <a:defRPr/>
            </a:pP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400" b="1" dirty="0">
                <a:solidFill>
                  <a:srgbClr val="EC1E0E"/>
                </a:solidFill>
              </a:rPr>
              <a:t>              </a:t>
            </a:r>
            <a:endParaRPr lang="ru-RU" sz="2400" b="1" dirty="0">
              <a:solidFill>
                <a:srgbClr val="EC1E0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/>
          </p:cNvSpPr>
          <p:nvPr>
            <p:ph type="title" idx="4294967295"/>
          </p:nvPr>
        </p:nvSpPr>
        <p:spPr>
          <a:xfrm>
            <a:off x="827088" y="476250"/>
            <a:ext cx="7707312" cy="1428750"/>
          </a:xfrm>
        </p:spPr>
        <p:txBody>
          <a:bodyPr/>
          <a:lstStyle/>
          <a:p>
            <a:pPr algn="ctr"/>
            <a:r>
              <a:rPr lang="ru-RU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Особенности подачи </a:t>
            </a:r>
            <a:r>
              <a:rPr lang="en-US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 электронного заявления через МФЦ</a:t>
            </a:r>
          </a:p>
        </p:txBody>
      </p:sp>
      <p:sp>
        <p:nvSpPr>
          <p:cNvPr id="60418" name="Rectangle 3"/>
          <p:cNvSpPr>
            <a:spLocks noGrp="1"/>
          </p:cNvSpPr>
          <p:nvPr>
            <p:ph type="body" idx="4294967295"/>
          </p:nvPr>
        </p:nvSpPr>
        <p:spPr>
          <a:xfrm>
            <a:off x="900113" y="1700213"/>
            <a:ext cx="7775575" cy="4176712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ru-RU" smtClean="0"/>
              <a:t>    </a:t>
            </a:r>
            <a:r>
              <a:rPr lang="ru-RU" sz="2400" b="1" smtClean="0">
                <a:solidFill>
                  <a:srgbClr val="EC1E0E"/>
                </a:solidFill>
                <a:latin typeface="Times New Roman" pitchFamily="18" charset="0"/>
                <a:cs typeface="Times New Roman" pitchFamily="18" charset="0"/>
              </a:rPr>
              <a:t>Родитель (законный представитель) предоставляет следующие документы:</a:t>
            </a:r>
          </a:p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Оригинал документа, удостоверяющего личность родителя (законного представителя), или оригинал документа, удостоверяющего личность иностранного гражданина;</a:t>
            </a:r>
          </a:p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Оригинал свидетельства о рождении ребёнка или документ, подтверждающий родство заявителя.</a:t>
            </a:r>
          </a:p>
          <a:p>
            <a:pPr>
              <a:buFont typeface="Wingdings 3" pitchFamily="18" charset="2"/>
              <a:buNone/>
            </a:pPr>
            <a:endParaRPr lang="ru-RU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Рисунок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620713"/>
            <a:ext cx="8137525" cy="58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Прямоугольник 3"/>
          <p:cNvSpPr>
            <a:spLocks noChangeArrowheads="1"/>
          </p:cNvSpPr>
          <p:nvPr/>
        </p:nvSpPr>
        <p:spPr bwMode="auto">
          <a:xfrm>
            <a:off x="1763713" y="358775"/>
            <a:ext cx="676751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Этапы подачи заявлений </a:t>
            </a:r>
            <a:endParaRPr lang="en-US" sz="2800" b="1">
              <a:solidFill>
                <a:srgbClr val="9A2F1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66" name="Прямоугольник 8"/>
          <p:cNvSpPr>
            <a:spLocks noChangeArrowheads="1"/>
          </p:cNvSpPr>
          <p:nvPr/>
        </p:nvSpPr>
        <p:spPr bwMode="auto">
          <a:xfrm>
            <a:off x="919163" y="3627438"/>
            <a:ext cx="797401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b="1" dirty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      название населённого </a:t>
            </a: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пункта:</a:t>
            </a:r>
            <a:b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         название </a:t>
            </a:r>
            <a:r>
              <a:rPr lang="ru-RU" sz="2000" b="1" dirty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улицы, номер дома</a:t>
            </a: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000" b="1" u="sng" dirty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2000" b="1" dirty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 - в </a:t>
            </a: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микрорайоне</a:t>
            </a:r>
            <a:endParaRPr lang="ru-RU" sz="2000" b="1" dirty="0">
              <a:solidFill>
                <a:srgbClr val="132C48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353535"/>
              </a:buClr>
            </a:pPr>
            <a:endParaRPr lang="ru-RU" sz="2400" b="1" dirty="0">
              <a:solidFill>
                <a:srgbClr val="132C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660525" y="3175000"/>
            <a:ext cx="6770688" cy="50006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1581AA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581AA"/>
                </a:solidFill>
                <a:latin typeface="Century Gothic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581AA"/>
                </a:solidFill>
                <a:latin typeface="Century Gothic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581AA"/>
                </a:solidFill>
                <a:latin typeface="Century Gothic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581AA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МИКРОРАЙОН   МБОУ школа №</a:t>
            </a:r>
            <a:endParaRPr lang="ru-RU" sz="2000" b="1" dirty="0">
              <a:solidFill>
                <a:srgbClr val="843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468" name="Прямоугольник 1"/>
          <p:cNvSpPr>
            <a:spLocks noChangeArrowheads="1"/>
          </p:cNvSpPr>
          <p:nvPr/>
        </p:nvSpPr>
        <p:spPr bwMode="auto">
          <a:xfrm>
            <a:off x="1031875" y="5589588"/>
            <a:ext cx="80295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dirty="0">
                <a:solidFill>
                  <a:srgbClr val="0070C0"/>
                </a:solidFill>
                <a:latin typeface="Sylfaen" pitchFamily="18" charset="0"/>
              </a:rPr>
              <a:t>Распоряжение </a:t>
            </a:r>
            <a:r>
              <a:rPr lang="ru-RU" sz="1600" dirty="0" smtClean="0">
                <a:solidFill>
                  <a:srgbClr val="0070C0"/>
                </a:solidFill>
                <a:latin typeface="Sylfaen" pitchFamily="18" charset="0"/>
              </a:rPr>
              <a:t>Администрации………. р-на города от …….№… </a:t>
            </a:r>
            <a:r>
              <a:rPr lang="ru-RU" sz="1600" dirty="0">
                <a:solidFill>
                  <a:srgbClr val="0070C0"/>
                </a:solidFill>
                <a:latin typeface="Sylfaen" pitchFamily="18" charset="0"/>
              </a:rPr>
              <a:t>«О закреплении микрорайонов  за образовательными организациями для первичного учёта детей </a:t>
            </a:r>
            <a:r>
              <a:rPr lang="ru-RU" sz="1600" dirty="0" smtClean="0">
                <a:solidFill>
                  <a:srgbClr val="0070C0"/>
                </a:solidFill>
                <a:latin typeface="Sylfaen" pitchFamily="18" charset="0"/>
              </a:rPr>
              <a:t>…»</a:t>
            </a:r>
            <a:endParaRPr lang="ru-RU" sz="1600" dirty="0">
              <a:solidFill>
                <a:srgbClr val="0070C0"/>
              </a:solidFill>
              <a:latin typeface="Sylfaen" pitchFamily="18" charset="0"/>
            </a:endParaRPr>
          </a:p>
        </p:txBody>
      </p:sp>
      <p:sp>
        <p:nvSpPr>
          <p:cNvPr id="62469" name="TextBox 4"/>
          <p:cNvSpPr txBox="1">
            <a:spLocks noChangeArrowheads="1"/>
          </p:cNvSpPr>
          <p:nvPr/>
        </p:nvSpPr>
        <p:spPr bwMode="auto">
          <a:xfrm>
            <a:off x="1116013" y="5056188"/>
            <a:ext cx="7632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__________________________________________________________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70000" y="876299"/>
            <a:ext cx="7261225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 этап ( 01апреля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- 30 июня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2024)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подача заявлений гражданами, чьи дети имеют преимущественное право при приеме в образовательную организацию (региональная и федеральная льгота) и дети проживающие на закреплённой территории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Заголовок 1"/>
          <p:cNvSpPr>
            <a:spLocks noGrp="1"/>
          </p:cNvSpPr>
          <p:nvPr>
            <p:ph type="title"/>
          </p:nvPr>
        </p:nvSpPr>
        <p:spPr>
          <a:xfrm>
            <a:off x="1331913" y="333375"/>
            <a:ext cx="7777162" cy="958850"/>
          </a:xfrm>
        </p:spPr>
        <p:txBody>
          <a:bodyPr/>
          <a:lstStyle/>
          <a:p>
            <a:pPr algn="ctr"/>
            <a:r>
              <a:rPr lang="ru-RU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Категории детей, имеющих преимущественное право при зачислении в 1 класс</a:t>
            </a:r>
            <a:br>
              <a:rPr lang="ru-RU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smtClean="0">
              <a:solidFill>
                <a:srgbClr val="9A2F1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490" name="Объект 2"/>
          <p:cNvSpPr>
            <a:spLocks noGrp="1"/>
          </p:cNvSpPr>
          <p:nvPr>
            <p:ph idx="1"/>
          </p:nvPr>
        </p:nvSpPr>
        <p:spPr>
          <a:xfrm>
            <a:off x="900113" y="1196975"/>
            <a:ext cx="8208962" cy="4464050"/>
          </a:xfrm>
        </p:spPr>
        <p:txBody>
          <a:bodyPr/>
          <a:lstStyle/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Дети военнослужащих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(Федеральный закон от 27.05.1998 № 76-ФЗ 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«О статусе военнослужащих» ст. 19 п. 6)</a:t>
            </a:r>
          </a:p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Дети сотрудников полиции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(Федеральный закон от 07.02.2011 № 3-ФЗ «О полиции» ст. 46 п. 6)</a:t>
            </a:r>
          </a:p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Дети сотрудников некоторых органов исполнительной власти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(Федеральный закон от 30.12.2012 № 283-ФЗ «О социальных гарантиях сотрудникам некоторых федеральных органов исполнительной власти и внесении изменений в отдельных законодательные акты РФ» ст. 3 п. 14)</a:t>
            </a:r>
          </a:p>
          <a:p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Полнородные и неполнородные брат и (или) сестра, которые обучаются в данной общеобразовательной организации (ФЗ от 02.07.2021 №310-ФЗ «О внесении изменений в ст.54 Семейного кодекса РФ и ст.36и 67 ФЗ «Об образовании в РФ»</a:t>
            </a:r>
          </a:p>
          <a:p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Дети, родитель которых занимает штатную должность в данной общеобразовательной организации (распоряжение комитета по образованию СПБ от 18.11.2014 № 5208-р)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Прямоугольник 1"/>
          <p:cNvSpPr>
            <a:spLocks noChangeArrowheads="1"/>
          </p:cNvSpPr>
          <p:nvPr/>
        </p:nvSpPr>
        <p:spPr bwMode="auto">
          <a:xfrm>
            <a:off x="1692275" y="1484313"/>
            <a:ext cx="72009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 этап (с 06 июля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05 сентября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2024) </a:t>
            </a:r>
            <a:endParaRPr lang="ru-RU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 подача заявлений гражданами, чьи дети </a:t>
            </a:r>
          </a:p>
          <a:p>
            <a:pPr marL="609600" indent="-609600"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400" b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 проживают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закрепленной территории </a:t>
            </a:r>
          </a:p>
        </p:txBody>
      </p:sp>
      <p:sp>
        <p:nvSpPr>
          <p:cNvPr id="64514" name="Прямоугольник 2"/>
          <p:cNvSpPr>
            <a:spLocks noChangeArrowheads="1"/>
          </p:cNvSpPr>
          <p:nvPr/>
        </p:nvSpPr>
        <p:spPr bwMode="auto">
          <a:xfrm>
            <a:off x="1187450" y="3500438"/>
            <a:ext cx="727233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Основные критерии приёма – </a:t>
            </a:r>
          </a:p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наличие свободных мест!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15" name="Прямоугольник 3"/>
          <p:cNvSpPr>
            <a:spLocks noChangeArrowheads="1"/>
          </p:cNvSpPr>
          <p:nvPr/>
        </p:nvSpPr>
        <p:spPr bwMode="auto">
          <a:xfrm>
            <a:off x="1692275" y="417513"/>
            <a:ext cx="6767513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Этапы подачи заявлений </a:t>
            </a:r>
            <a:endParaRPr lang="en-US" sz="2800" b="1">
              <a:solidFill>
                <a:srgbClr val="9A2F1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ChangeArrowheads="1"/>
          </p:cNvSpPr>
          <p:nvPr/>
        </p:nvSpPr>
        <p:spPr bwMode="auto">
          <a:xfrm>
            <a:off x="358775" y="0"/>
            <a:ext cx="87852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2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Предоставление документов </a:t>
            </a:r>
            <a:br>
              <a:rPr lang="ru-RU" sz="32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в образовательную организацию 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358775" y="1196975"/>
            <a:ext cx="842645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600" dirty="0">
                <a:latin typeface="Sylfaen" pitchFamily="18" charset="0"/>
              </a:rPr>
              <a:t>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после получения родителем       приглашения в образовательную организацию с указанием даты и времени приема документов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следующие сроки: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1 этапе – не ранее 30 дней с даты начала приема, </a:t>
            </a:r>
            <a:b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не позднее  30 июня текущего года;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2 этапе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ранее 10 дней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даты начала приема, 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 30 дней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подачи заявления;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Дата и время подачи заявления не имеет значения</a:t>
            </a:r>
            <a:endParaRPr lang="ru-RU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1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3.xml><?xml version="1.0" encoding="utf-8"?>
<a:theme xmlns:a="http://schemas.openxmlformats.org/drawingml/2006/main" name="2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831</Words>
  <Application>Microsoft Office PowerPoint</Application>
  <PresentationFormat>Экран (4:3)</PresentationFormat>
  <Paragraphs>98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27" baseType="lpstr">
      <vt:lpstr>Arial</vt:lpstr>
      <vt:lpstr>Calibri</vt:lpstr>
      <vt:lpstr>Century Gothic</vt:lpstr>
      <vt:lpstr>MS Mincho</vt:lpstr>
      <vt:lpstr>SimSun-ExtB</vt:lpstr>
      <vt:lpstr>Sylfaen</vt:lpstr>
      <vt:lpstr>Times New Roman</vt:lpstr>
      <vt:lpstr>Wingdings</vt:lpstr>
      <vt:lpstr>Wingdings 3</vt:lpstr>
      <vt:lpstr>Легкий дым</vt:lpstr>
      <vt:lpstr>1_Легкий дым</vt:lpstr>
      <vt:lpstr>2_Легкий дым</vt:lpstr>
      <vt:lpstr>Презентация PowerPoint</vt:lpstr>
      <vt:lpstr>Презентация PowerPoint</vt:lpstr>
      <vt:lpstr>Презентация PowerPoint</vt:lpstr>
      <vt:lpstr>Особенности подачи   электронного заявления через МФЦ</vt:lpstr>
      <vt:lpstr>Презентация PowerPoint</vt:lpstr>
      <vt:lpstr>Презентация PowerPoint</vt:lpstr>
      <vt:lpstr>Категории детей, имеющих преимущественное право при зачислении в 1 класс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2024-02-11T18:41:29Z</dcterms:created>
  <dcterms:modified xsi:type="dcterms:W3CDTF">2024-03-11T19:27:41Z</dcterms:modified>
</cp:coreProperties>
</file>