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27" r:id="rId2"/>
  </p:sldMasterIdLst>
  <p:notesMasterIdLst>
    <p:notesMasterId r:id="rId12"/>
  </p:notesMasterIdLst>
  <p:sldIdLst>
    <p:sldId id="402" r:id="rId3"/>
    <p:sldId id="426" r:id="rId4"/>
    <p:sldId id="383" r:id="rId5"/>
    <p:sldId id="390" r:id="rId6"/>
    <p:sldId id="419" r:id="rId7"/>
    <p:sldId id="417" r:id="rId8"/>
    <p:sldId id="422" r:id="rId9"/>
    <p:sldId id="421" r:id="rId10"/>
    <p:sldId id="42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2" autoAdjust="0"/>
    <p:restoredTop sz="94660"/>
  </p:normalViewPr>
  <p:slideViewPr>
    <p:cSldViewPr>
      <p:cViewPr varScale="1">
        <p:scale>
          <a:sx n="65" d="100"/>
          <a:sy n="65" d="100"/>
        </p:scale>
        <p:origin x="133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5D46A7E-6D9B-4E2A-BEE8-21A4D1F48B87}" type="slidenum">
              <a:rPr lang="ru-RU" altLang="ru-RU" smtClean="0">
                <a:solidFill>
                  <a:srgbClr val="000000"/>
                </a:solidFill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5</a:t>
            </a:fld>
            <a:endParaRPr lang="ru-RU" altLang="ru-RU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2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E9FF9-1358-4E4B-84E4-0208E863EE83}" type="slidenum">
              <a:rPr lang="ru-RU" smtClean="0"/>
              <a:pPr/>
              <a:t>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743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80001B06-A4CB-46D0-965B-A1445A541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6695" y="85343"/>
            <a:ext cx="6627114" cy="66233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01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326813"/>
            <a:ext cx="770351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программе обучения в первом классе.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180618"/>
            <a:ext cx="77503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«Ново-</a:t>
            </a:r>
            <a:r>
              <a:rPr lang="ru-RU" sz="24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Бенойская</a:t>
            </a:r>
            <a:r>
              <a:rPr lang="ru-RU" sz="24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 им. А. А. Кадырова»</a:t>
            </a:r>
            <a:endParaRPr lang="ru-RU" sz="24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5800" y="2094548"/>
            <a:ext cx="8229600" cy="2224648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 algn="ctr">
              <a:spcBef>
                <a:spcPts val="68"/>
              </a:spcBef>
            </a:pP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ФООП</a:t>
            </a:r>
            <a:r>
              <a:rPr sz="2400" b="1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586264" algn="ctr"/>
            <a:r>
              <a:rPr sz="2400" b="1" spc="-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</a:t>
            </a:r>
            <a:r>
              <a:rPr sz="2400" b="1" spc="-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sz="2400" b="1" spc="-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1-11-х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образовательных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</a:t>
            </a:r>
            <a:r>
              <a:rPr sz="2400" b="1" spc="-5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реализующих</a:t>
            </a:r>
            <a:r>
              <a:rPr sz="2400" b="1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sz="2400" b="1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3810" algn="ctr">
              <a:spcBef>
                <a:spcPts val="4"/>
              </a:spcBef>
            </a:pP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</a:t>
            </a:r>
            <a:r>
              <a:rPr sz="2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</a:t>
            </a:r>
            <a:r>
              <a:rPr sz="2400" b="1" spc="-5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18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291541"/>
            <a:ext cx="338437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rgbClr val="EEECE1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+mn-cs"/>
              </a:rPr>
              <a:t>Цель  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770188"/>
            <a:ext cx="7921625" cy="1274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Candara" pitchFamily="34" charset="0"/>
                <a:cs typeface="+mn-cs"/>
              </a:rPr>
              <a:t>	</a:t>
            </a:r>
            <a:r>
              <a:rPr lang="ru-RU" alt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гуманного, творческого, социально-активного человека</a:t>
            </a:r>
          </a:p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</p:txBody>
      </p:sp>
      <p:sp>
        <p:nvSpPr>
          <p:cNvPr id="73731" name="Прямоугольник 4"/>
          <p:cNvSpPr>
            <a:spLocks noChangeArrowheads="1"/>
          </p:cNvSpPr>
          <p:nvPr/>
        </p:nvSpPr>
        <p:spPr bwMode="auto">
          <a:xfrm>
            <a:off x="1116013" y="4044950"/>
            <a:ext cx="7848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Формирование у детей: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творческих способностей;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планировать учебную работу;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пользоваться различными справочными материалами;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способности к самооценке и самоконтролю.</a:t>
            </a:r>
          </a:p>
        </p:txBody>
      </p:sp>
      <p:sp>
        <p:nvSpPr>
          <p:cNvPr id="73732" name="Прямоугольник 5"/>
          <p:cNvSpPr>
            <a:spLocks noChangeArrowheads="1"/>
          </p:cNvSpPr>
          <p:nvPr/>
        </p:nvSpPr>
        <p:spPr bwMode="auto">
          <a:xfrm>
            <a:off x="1979613" y="390525"/>
            <a:ext cx="5688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«Школа России»</a:t>
            </a:r>
            <a:endParaRPr lang="en-US" altLang="ru-RU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3" name="Рисунок 7" descr="https://prezentacii.org/upload/cloud/18/09/72477/images/screen1.jpg"/>
          <p:cNvPicPr>
            <a:picLocks noChangeAspect="1" noChangeArrowheads="1"/>
          </p:cNvPicPr>
          <p:nvPr/>
        </p:nvPicPr>
        <p:blipFill>
          <a:blip r:embed="rId3"/>
          <a:srcRect l="11546" t="45969" r="13557" b="23018"/>
          <a:stretch>
            <a:fillRect/>
          </a:stretch>
        </p:blipFill>
        <p:spPr bwMode="auto">
          <a:xfrm>
            <a:off x="2484438" y="1268413"/>
            <a:ext cx="43195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115888"/>
            <a:ext cx="87122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800" dirty="0">
                <a:solidFill>
                  <a:prstClr val="black"/>
                </a:solidFill>
                <a:latin typeface="Arial" pitchFamily="34" charset="0"/>
                <a:cs typeface="+mn-cs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и востребованный в России комплект для начальной школы и постоянно обновляющийся современный комплект.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altLang="ru-RU" sz="24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разбираются как в содержании, так и в требованиях программы; </a:t>
            </a:r>
            <a:endParaRPr lang="ru-RU" alt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«Школа России» всегда ориентирована на главный принцип обучения – доступность содержания учебного материала. </a:t>
            </a:r>
          </a:p>
        </p:txBody>
      </p:sp>
      <p:pic>
        <p:nvPicPr>
          <p:cNvPr id="74754" name="Picture 5" descr="Attach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713288"/>
            <a:ext cx="1308100" cy="154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5" name="Picture 5" descr="Attach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5286375"/>
            <a:ext cx="993775" cy="134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6" name="Picture 5" descr="Attach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4641850"/>
            <a:ext cx="1135063" cy="1550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7" name="Picture 5" descr="Attach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5357813"/>
            <a:ext cx="920750" cy="119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8" name="Picture 17" descr="C:\Documents and Settings\KNovitskaya\Рабочий стол\НОВАЯ ШР\Моро\1 класс\Moro_1_1+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5" y="4714875"/>
            <a:ext cx="1244600" cy="1579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9" name="Picture 19" descr="&amp;Ucy;&amp;chcy;&amp;iecy;&amp;bcy;&amp;ncy;&amp;icy;&amp;kcy;&amp;icy; &amp;dcy;&amp;lcy;&amp;yacy; 1 &amp;kcy;&amp;lcy;&amp;acy;&amp;scy;&amp;scy;&amp;acy; - &amp;SHcy;&amp;kcy;&amp;ocy;&amp;lcy;&amp;acy; &amp;Rcy;&amp;ocy;&amp;scy;&amp;scy;&amp;icy;&amp;icy; - &amp;Kcy;&amp;acy;&amp;rcy;&amp;tcy;&amp;icy;&amp;ncy;&amp;kcy;&amp;icy; &amp;pcy;&amp;ocy; &amp;pcy;&amp;iecy;&amp;dcy;&amp;acy;&amp;gcy;&amp;ocy;&amp;gcy;&amp;icy;&amp;kcy;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286375"/>
            <a:ext cx="900113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0" name="Picture 5" descr="Attachm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63" y="4716463"/>
            <a:ext cx="1143000" cy="1598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1" name="Picture 5" descr="Attachmen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63" y="5286375"/>
            <a:ext cx="914400" cy="1243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2" name="Picture 13" descr="http://www.prosv.ru/Attachment.aspx?Id=1076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4643438"/>
            <a:ext cx="1243012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3" name="Picture 15" descr="&amp;Rcy;&amp;ucy;&amp;scy;&amp;scy;&amp;kcy;&amp;icy;&amp;jcy; &amp;yacy;&amp;zcy;&amp;ycy;&amp;kcy;, 1 &amp;kcy;&amp;lcy;&amp;acy;&amp;scy;&amp;scy;, &amp;Rcy;&amp;acy;&amp;bcy;&amp;ocy;&amp;chcy;&amp;acy;&amp;yacy; &amp;tcy;&amp;iecy;&amp;tcy;&amp;rcy;&amp;acy;&amp;dcy;&amp;softcy;, &amp;Kcy;&amp;acy;&amp;ncy;&amp;acy;&amp;kcy;&amp;icy;&amp;ncy;&amp;acy; &amp;Vcy;.&amp;Pcy;., &amp;Gcy;&amp;ocy;&amp;rcy;&amp;iecy;&amp;tscy;&amp;kcy;&amp;icy;&amp;jcy; &amp;Vcy;.&amp;Gcy;., 20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915275" y="5126038"/>
            <a:ext cx="944563" cy="137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5616575" cy="804863"/>
          </a:xfrm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 учебного  плана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1913" y="1125538"/>
            <a:ext cx="7343775" cy="5181600"/>
          </a:xfrm>
          <a:extLst/>
        </p:spPr>
        <p:txBody>
          <a:bodyPr rtlCol="0" anchor="ctr"/>
          <a:lstStyle/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</a:t>
            </a:r>
            <a:endParaRPr lang="ru-RU" sz="2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Окружающий 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lang="ru-RU" sz="2400" b="1" kern="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 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endParaRPr lang="ru-RU" sz="2800" b="1" kern="0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defTabSz="914400" eaLnBrk="1" hangingPunct="1">
              <a:spcBef>
                <a:spcPct val="20000"/>
              </a:spcBef>
              <a:buClrTx/>
              <a:buFont typeface="Times New Roman" panose="02020603050405020304" pitchFamily="18" charset="0"/>
              <a:buNone/>
              <a:defRPr/>
            </a:pPr>
            <a:endParaRPr lang="ru-RU" sz="3200" i="1" kern="0" dirty="0">
              <a:solidFill>
                <a:srgbClr val="FF0066"/>
              </a:solidFill>
            </a:endParaRPr>
          </a:p>
        </p:txBody>
      </p:sp>
      <p:pic>
        <p:nvPicPr>
          <p:cNvPr id="75779" name="Picture 35" descr="6a7199bc0f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860800"/>
            <a:ext cx="24479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авая фигурная скобка 1"/>
          <p:cNvSpPr/>
          <p:nvPr/>
        </p:nvSpPr>
        <p:spPr>
          <a:xfrm>
            <a:off x="5003800" y="1916113"/>
            <a:ext cx="325438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2488" y="765175"/>
            <a:ext cx="7823200" cy="4713288"/>
          </a:xfrm>
          <a:prstGeom prst="rect">
            <a:avLst/>
          </a:prstGeom>
          <a:noFill/>
          <a:ln/>
          <a:extLst/>
        </p:spPr>
        <p:txBody>
          <a:bodyPr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«Ступенчатый» режим обучения»</a:t>
            </a:r>
            <a:endParaRPr lang="ru-RU" altLang="ru-RU" sz="28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полугодии уроки </a:t>
            </a: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длятся - 35 </a:t>
            </a: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</a:t>
            </a:r>
            <a:endParaRPr lang="en-US" altLang="ru-RU" sz="28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втором  - 40 минут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 система оценивания знаний</a:t>
            </a:r>
          </a:p>
          <a:p>
            <a:pPr algn="just">
              <a:defRPr/>
            </a:pPr>
            <a:r>
              <a:rPr lang="ru-RU" alt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оправдано тем, что ребенок находится в самом начале учебного пути. К концу первого года обучения уже можно судить о той или иной степени успешности младшего школьника.                                                                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классе </a:t>
            </a:r>
            <a:r>
              <a:rPr lang="ru-RU" altLang="ru-RU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упор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делается на приобретение навыков учебного труда.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 в 1 классе не задаются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каникулы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8888" y="1268413"/>
            <a:ext cx="7343775" cy="3735387"/>
          </a:xfrm>
          <a:prstGeom prst="rect">
            <a:avLst/>
          </a:prstGeom>
          <a:noFill/>
          <a:ln/>
          <a:extLst/>
        </p:spPr>
        <p:txBody>
          <a:bodyPr anchor="ctr"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- </a:t>
            </a: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программа </a:t>
            </a: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«Разговоры о важном»</a:t>
            </a:r>
            <a:r>
              <a:rPr lang="ru-RU" sz="2400" dirty="0">
                <a:solidFill>
                  <a:srgbClr val="4B4BC1"/>
                </a:solidFill>
                <a:latin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профориентация</a:t>
            </a: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развитие личности школьников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кружках и студиях дополнительного образования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3200" i="1" dirty="0">
              <a:solidFill>
                <a:srgbClr val="FF0066"/>
              </a:solidFill>
              <a:latin typeface="Century Gothic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дня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884368" y="197031"/>
            <a:ext cx="1112293" cy="88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2" name="Рисунок 5" descr="C:\Users\сарычевавн.471SPB\Desktop\My2TM7bGzm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8762" y="4509120"/>
            <a:ext cx="2827214" cy="21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36174"/>
            <a:ext cx="3004418" cy="208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917" y="260442"/>
            <a:ext cx="860956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  образовательная 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общеразвивающая 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                                  </a:t>
            </a:r>
            <a:endParaRPr lang="ru-RU" sz="2400" b="1" kern="0" cap="all" dirty="0" smtClean="0">
              <a:solidFill>
                <a:srgbClr val="9A2F1A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en-US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kern="0" dirty="0">
              <a:solidFill>
                <a:srgbClr val="9A2F1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6264696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2E5369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сформировать: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и привычку думать;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узнать что-то новое;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 общаться со сверстниками и взрослыми;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включаться в совместную игровую и общественно-полезную деятельность.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srgbClr val="1CACE3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Рисунок 5" descr="C:\Users\ЗацаренскаяЕП\Desktop\c83d3362ff14ab194c51b6e140d1e8f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1481138"/>
            <a:ext cx="25527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Прямоугольник 4"/>
          <p:cNvSpPr>
            <a:spLocks noChangeArrowheads="1"/>
          </p:cNvSpPr>
          <p:nvPr/>
        </p:nvSpPr>
        <p:spPr bwMode="auto">
          <a:xfrm>
            <a:off x="1042988" y="4652963"/>
            <a:ext cx="7850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ОБРАЩАЕМ  ВАШЕ  ВНИМАНИЕ</a:t>
            </a:r>
            <a:endParaRPr lang="ru-RU" sz="2400">
              <a:solidFill>
                <a:srgbClr val="EC1E0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Посещение детьми занятий по подготовке к школе </a:t>
            </a:r>
          </a:p>
          <a:p>
            <a:r>
              <a:rPr lang="ru-RU" sz="2400" b="1" i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не является </a:t>
            </a: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основанием для преимущественного  приема в образовательную организацию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223838"/>
            <a:ext cx="1949450" cy="1611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80898" name="Group 4"/>
          <p:cNvGrpSpPr>
            <a:grpSpLocks noChangeAspect="1"/>
          </p:cNvGrpSpPr>
          <p:nvPr/>
        </p:nvGrpSpPr>
        <p:grpSpPr bwMode="auto">
          <a:xfrm>
            <a:off x="-252413" y="4365625"/>
            <a:ext cx="7334251" cy="4052888"/>
            <a:chOff x="5102" y="3317"/>
            <a:chExt cx="8328" cy="3832"/>
          </a:xfrm>
        </p:grpSpPr>
        <p:sp>
          <p:nvSpPr>
            <p:cNvPr id="8090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5102" y="3444"/>
              <a:ext cx="8328" cy="3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80904" name="Picture 5" descr="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854" y="3317"/>
              <a:ext cx="1553" cy="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 bwMode="auto">
          <a:xfrm>
            <a:off x="5934075" y="2141538"/>
            <a:ext cx="3014663" cy="44418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Специалисты: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педагоги-психологи;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 </a:t>
            </a: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классные руководители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2109788"/>
            <a:ext cx="511333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ru-RU" altLang="ru-RU" sz="22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2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психологического здоровья ребенка.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помощь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при трудностях в освоении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программного материала 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состоянии дезадаптации.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08175" y="484188"/>
            <a:ext cx="632301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AE3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психолого-педагогического сопровождения</a:t>
            </a:r>
            <a:endParaRPr lang="ru-RU" sz="2800" i="1" dirty="0">
              <a:solidFill>
                <a:srgbClr val="AE361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381</Words>
  <Application>Microsoft Office PowerPoint</Application>
  <PresentationFormat>Экран (4:3)</PresentationFormat>
  <Paragraphs>82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SimSun</vt:lpstr>
      <vt:lpstr>Arial</vt:lpstr>
      <vt:lpstr>Calibri</vt:lpstr>
      <vt:lpstr>Candara</vt:lpstr>
      <vt:lpstr>Century Gothic</vt:lpstr>
      <vt:lpstr>Times New Roman</vt:lpstr>
      <vt:lpstr>Wingdings</vt:lpstr>
      <vt:lpstr>Wingdings 3</vt:lpstr>
      <vt:lpstr>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Предметы  учебного  плана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2024-03-11T18:50:23Z</dcterms:modified>
</cp:coreProperties>
</file>