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  <p:sldMasterId id="2147483727" r:id="rId2"/>
  </p:sldMasterIdLst>
  <p:notesMasterIdLst>
    <p:notesMasterId r:id="rId12"/>
  </p:notesMasterIdLst>
  <p:sldIdLst>
    <p:sldId id="402" r:id="rId3"/>
    <p:sldId id="426" r:id="rId4"/>
    <p:sldId id="383" r:id="rId5"/>
    <p:sldId id="390" r:id="rId6"/>
    <p:sldId id="419" r:id="rId7"/>
    <p:sldId id="417" r:id="rId8"/>
    <p:sldId id="422" r:id="rId9"/>
    <p:sldId id="421" r:id="rId10"/>
    <p:sldId id="42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C1"/>
    <a:srgbClr val="EC1E0E"/>
    <a:srgbClr val="DB4F33"/>
    <a:srgbClr val="9A2F1A"/>
    <a:srgbClr val="AE361E"/>
    <a:srgbClr val="722414"/>
    <a:srgbClr val="F46D1A"/>
    <a:srgbClr val="843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>
      <p:cViewPr varScale="1">
        <p:scale>
          <a:sx n="65" d="100"/>
          <a:sy n="65" d="100"/>
        </p:scale>
        <p:origin x="133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C651F9-401B-4FD8-BE71-FDE76D92218A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9A348-5F05-4343-BF6B-A72F9662E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2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5D46A7E-6D9B-4E2A-BEE8-21A4D1F48B87}" type="slidenum">
              <a:rPr lang="ru-RU" altLang="ru-RU" smtClean="0">
                <a:solidFill>
                  <a:srgbClr val="000000"/>
                </a:solidFill>
                <a:ea typeface="SimSun" pitchFamily="2" charset="-122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5</a:t>
            </a:fld>
            <a:endParaRPr lang="ru-RU" altLang="ru-RU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26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1E9FF9-1358-4E4B-84E4-0208E863EE83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743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B16A-FC31-4BBA-888B-3FB3CD08D7CA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781A-1C33-4110-BB81-63CEEC319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80AD-B6E5-4446-B19A-5E78B47FB6A4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A1CA9-A15B-4C23-AAA9-FED2E53CE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50B6-DFDC-4E80-BA47-194C5BB837A0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02C9-9F81-46EB-BE18-2CD168C69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94B5-C292-4B80-8D3B-9967E07C3293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FA782-F763-46D7-A4B2-F843B5B73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4FAD-A62D-4D90-8961-457D143337BF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93D3D-7C13-4EE0-9A51-41BBC6C7D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D8B2-5325-498C-B18F-162C617D5FC8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F413-EA70-4395-BA42-6C0587F8A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4326-2506-4A55-97BC-B0FCD21076EF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824-C907-4F10-A656-7A90C49FB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4EB1-D6BC-447E-8F62-202340F5B075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49F3-70BF-4336-8B76-867D301EF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80001B06-A4CB-46D0-965B-A1445A5410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EAFF-8427-428F-AA81-038D0BB80DBC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208BC-B55C-442A-9275-7DE48F17A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E74F-9DE0-42EE-9F13-9DB64BEF4948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745C-9B74-4057-9F31-A864A1F4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2F86-3714-431F-84D6-52A0B889E3E2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E52D-9495-4986-B32A-2C9D1224D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5830-4DC8-436A-8477-679D5D8C6212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2BCB-879C-4F5E-80D9-3B7380670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490D-BA9F-4A5C-BEB1-AF569D79D650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3D00-2090-4440-A3A6-FD979FC85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0F9D-72DD-4205-8019-F4BD2A842F39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5E2E-2A53-4087-9350-D2A306C2C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34E2-DE58-4EA1-ABD6-7A5A75482B94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CD9C-462B-4EFA-8200-1F2ADF33A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BD0D-3713-481B-B0CE-4705AC49AA9C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D433-BB61-4B25-B85F-73A19FC13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EDAA-F650-45FA-842E-DBDFC01E6FB5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29AC-E308-4709-A77F-79A564F96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ACAA-33A8-4BAF-AA7E-5A47FFA09663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F8624-3D91-49BA-9887-82D08451F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F6B1-5564-4A9A-9DE7-3B96854DF115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FE29-459F-4B50-884C-8B4BAE640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7A83-59EB-49A6-8123-E613F7869CFC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082B-87C7-48B8-B324-283779522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B945-4098-4FC8-B268-E84523FC08CA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87D3-9B6B-428A-AE49-F28CFB790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7A9D-EDDE-4828-847F-49854F0D619F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7669-C953-4EC6-A07E-610A3CB0F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9721-BD74-40D2-982C-9B6FB2ECDE24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BB560-5719-4CB4-ADE0-26F3D0C21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6060-DF21-4602-88D3-3CDF06F59866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C2C85-A6DB-4669-8170-2F1908FC7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4D6B-3C02-47CB-A6BB-320D02ECEEAA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4022-2E07-4543-8786-11A63002D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DEF2-0E08-42E8-9DF3-60D496516707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E098-5E39-4D95-B474-C7167A4C8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6695" y="85343"/>
            <a:ext cx="6627114" cy="66233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01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BFBF-1922-4865-A192-22F7F826D4B3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C65A-72ED-48A8-909C-9619B9DBB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9992-4C36-4CA9-BDD6-53C7E0B8105E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5E0C-25F9-43FA-9A3F-4C75DB946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FBC1-1BCB-4972-B037-A273F9DEED7C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EAADA-6F91-4FC5-839F-BADE948FA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27B-1AF1-4230-93FC-C5F5B88CA749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9878-9311-448B-ABA7-795DFBDBC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8528-CA30-47E4-BD3C-04E988E16717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2271-B5F3-4691-8DB8-B785AAEFF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A14E-3C52-47F7-82D1-43B4159DDEA2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F7D0-5B8A-43E8-8618-5982F80BF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F0A6305-5954-4B26-B911-BE431E99E6E1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8499D7B-AC0C-4080-9DFE-479A4D39D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86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86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68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335B8B6F-5314-4253-8101-9C0F9F7613D3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94C7E818-0B0B-48FC-AA87-4D5AE5F6C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7"/>
          <p:cNvSpPr>
            <a:spLocks noChangeArrowheads="1"/>
          </p:cNvSpPr>
          <p:nvPr/>
        </p:nvSpPr>
        <p:spPr bwMode="auto">
          <a:xfrm>
            <a:off x="1043608" y="2326813"/>
            <a:ext cx="77035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программе обучения в первом классе.</a:t>
            </a:r>
            <a:endParaRPr lang="ru-RU" sz="36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0" name="Rectangle 18"/>
          <p:cNvSpPr>
            <a:spLocks noChangeArrowheads="1"/>
          </p:cNvSpPr>
          <p:nvPr/>
        </p:nvSpPr>
        <p:spPr bwMode="auto">
          <a:xfrm>
            <a:off x="539551" y="180618"/>
            <a:ext cx="77503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4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«Ново-</a:t>
            </a:r>
            <a:r>
              <a:rPr lang="ru-RU" sz="2400" b="1" dirty="0" err="1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Бенойская</a:t>
            </a:r>
            <a:r>
              <a:rPr lang="ru-RU" sz="24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 им. А. А. Кадырова»</a:t>
            </a:r>
            <a:endParaRPr lang="ru-RU" sz="24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1619250" y="3789363"/>
            <a:ext cx="6985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(законных представителей) </a:t>
            </a:r>
            <a:endParaRPr lang="ru-RU" sz="2000" b="1" dirty="0" smtClean="0">
              <a:solidFill>
                <a:srgbClr val="9A2F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</a:t>
            </a:r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5800" y="2094548"/>
            <a:ext cx="8229600" cy="222464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 algn="ctr">
              <a:spcBef>
                <a:spcPts val="68"/>
              </a:spcBef>
            </a:pPr>
            <a:r>
              <a:rPr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sz="24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ФООП</a:t>
            </a:r>
            <a:r>
              <a:rPr sz="2400" b="1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sz="24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marR="586264" algn="ctr"/>
            <a:r>
              <a:rPr sz="2400" b="1" spc="-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</a:t>
            </a:r>
            <a:r>
              <a:rPr sz="2400" b="1" spc="-1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sz="2400" b="1" spc="-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1-11-х </a:t>
            </a:r>
            <a:r>
              <a:rPr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классов </a:t>
            </a: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образовательных </a:t>
            </a:r>
            <a:r>
              <a:rPr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</a:t>
            </a:r>
            <a:r>
              <a:rPr sz="2400" b="1" spc="-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реализующих</a:t>
            </a:r>
            <a:r>
              <a:rPr sz="2400" b="1" spc="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sz="2400" b="1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marR="3810" algn="ctr">
              <a:spcBef>
                <a:spcPts val="4"/>
              </a:spcBef>
            </a:pPr>
            <a:r>
              <a:rPr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</a:t>
            </a:r>
            <a:r>
              <a:rPr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общего, </a:t>
            </a:r>
            <a:r>
              <a:rPr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</a:t>
            </a:r>
            <a:r>
              <a:rPr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общего,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sz="2400" b="1" spc="-5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8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291541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pc="-100" dirty="0">
                <a:ln w="3200">
                  <a:solidFill>
                    <a:srgbClr val="EEECE1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+mn-cs"/>
              </a:rPr>
              <a:t>Цель   программы: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2988" y="2770188"/>
            <a:ext cx="7921625" cy="1274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1F497D"/>
                </a:solidFill>
                <a:latin typeface="Candara" pitchFamily="34" charset="0"/>
                <a:cs typeface="+mn-cs"/>
              </a:rPr>
              <a:t>	</a:t>
            </a:r>
            <a:r>
              <a:rPr lang="ru-RU" altLang="ru-RU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гуманного, творческого, социально-активного человека</a:t>
            </a:r>
          </a:p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</p:txBody>
      </p:sp>
      <p:sp>
        <p:nvSpPr>
          <p:cNvPr id="73731" name="Прямоугольник 4"/>
          <p:cNvSpPr>
            <a:spLocks noChangeArrowheads="1"/>
          </p:cNvSpPr>
          <p:nvPr/>
        </p:nvSpPr>
        <p:spPr bwMode="auto">
          <a:xfrm>
            <a:off x="1116013" y="4044950"/>
            <a:ext cx="7848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Формирование у детей: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познавательной активности;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творческих способностей;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планировать учебную работу;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пользоваться различными справочными материалами;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способности к самооценке и самоконтролю.</a:t>
            </a:r>
          </a:p>
        </p:txBody>
      </p:sp>
      <p:sp>
        <p:nvSpPr>
          <p:cNvPr id="73732" name="Прямоугольник 5"/>
          <p:cNvSpPr>
            <a:spLocks noChangeArrowheads="1"/>
          </p:cNvSpPr>
          <p:nvPr/>
        </p:nvSpPr>
        <p:spPr bwMode="auto">
          <a:xfrm>
            <a:off x="1979613" y="390525"/>
            <a:ext cx="56880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 «Школа России»</a:t>
            </a:r>
            <a:endParaRPr lang="en-US" alt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3" name="Рисунок 7" descr="https://prezentacii.org/upload/cloud/18/09/72477/images/screen1.jpg"/>
          <p:cNvPicPr>
            <a:picLocks noChangeAspect="1" noChangeArrowheads="1"/>
          </p:cNvPicPr>
          <p:nvPr/>
        </p:nvPicPr>
        <p:blipFill>
          <a:blip r:embed="rId3"/>
          <a:srcRect l="11546" t="45969" r="13557" b="23018"/>
          <a:stretch>
            <a:fillRect/>
          </a:stretch>
        </p:blipFill>
        <p:spPr bwMode="auto">
          <a:xfrm>
            <a:off x="2484438" y="1268413"/>
            <a:ext cx="43195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500" y="115888"/>
            <a:ext cx="8712200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«Школа России»: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solidFill>
                  <a:prstClr val="black"/>
                </a:solidFill>
                <a:latin typeface="Arial" pitchFamily="34" charset="0"/>
                <a:cs typeface="+mn-cs"/>
              </a:rPr>
              <a:t> </a:t>
            </a: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известный и востребованный в России комплект для начальной школы и постоянно обновляющийся современный комплект.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altLang="ru-RU" sz="2400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разбираются как в содержании, так и в требованиях программы; </a:t>
            </a:r>
            <a:endParaRPr lang="ru-RU" alt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«Школа России» всегда ориентирована на главный принцип обучения – доступность содержания учебного материала. </a:t>
            </a:r>
          </a:p>
        </p:txBody>
      </p:sp>
      <p:pic>
        <p:nvPicPr>
          <p:cNvPr id="74754" name="Picture 5" descr="Attach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713288"/>
            <a:ext cx="1308100" cy="1544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5" name="Picture 5" descr="Attach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5286375"/>
            <a:ext cx="993775" cy="134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6" name="Picture 5" descr="Attach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641850"/>
            <a:ext cx="1135063" cy="1550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7" name="Picture 5" descr="Attachm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5357813"/>
            <a:ext cx="920750" cy="119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8" name="Picture 17" descr="C:\Documents and Settings\KNovitskaya\Рабочий стол\НОВАЯ ШР\Моро\1 класс\Moro_1_1+C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4714875"/>
            <a:ext cx="1244600" cy="1579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9" name="Picture 19" descr="&amp;Ucy;&amp;chcy;&amp;iecy;&amp;bcy;&amp;ncy;&amp;icy;&amp;kcy;&amp;icy; &amp;dcy;&amp;lcy;&amp;yacy; 1 &amp;kcy;&amp;lcy;&amp;acy;&amp;scy;&amp;scy;&amp;acy; - &amp;SHcy;&amp;kcy;&amp;ocy;&amp;lcy;&amp;acy; &amp;Rcy;&amp;ocy;&amp;scy;&amp;scy;&amp;icy;&amp;icy; - &amp;Kcy;&amp;acy;&amp;rcy;&amp;tcy;&amp;icy;&amp;ncy;&amp;kcy;&amp;icy; &amp;pcy;&amp;ocy; &amp;pcy;&amp;iecy;&amp;dcy;&amp;acy;&amp;gcy;&amp;ocy;&amp;gcy;&amp;icy;&amp;kcy;…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286375"/>
            <a:ext cx="900113" cy="128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0" name="Picture 5" descr="Attachme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63" y="4716463"/>
            <a:ext cx="1143000" cy="1598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1" name="Picture 5" descr="Attachmen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63" y="5286375"/>
            <a:ext cx="914400" cy="1243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2" name="Picture 13" descr="http://www.prosv.ru/Attachment.aspx?Id=107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188" y="4643438"/>
            <a:ext cx="1243012" cy="157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3" name="Picture 15" descr="&amp;Rcy;&amp;ucy;&amp;scy;&amp;scy;&amp;kcy;&amp;icy;&amp;jcy; &amp;yacy;&amp;zcy;&amp;ycy;&amp;kcy;, 1 &amp;kcy;&amp;lcy;&amp;acy;&amp;scy;&amp;scy;, &amp;Rcy;&amp;acy;&amp;bcy;&amp;ocy;&amp;chcy;&amp;acy;&amp;yacy; &amp;tcy;&amp;iecy;&amp;tcy;&amp;rcy;&amp;acy;&amp;dcy;&amp;softcy;, &amp;Kcy;&amp;acy;&amp;ncy;&amp;acy;&amp;kcy;&amp;icy;&amp;ncy;&amp;acy; &amp;Vcy;.&amp;Pcy;., &amp;Gcy;&amp;ocy;&amp;rcy;&amp;iecy;&amp;tscy;&amp;kcy;&amp;icy;&amp;jcy; &amp;Vcy;.&amp;Gcy;., 20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15275" y="5126038"/>
            <a:ext cx="944563" cy="137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5616575" cy="804863"/>
          </a:xfrm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 учебного  плана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31913" y="1125538"/>
            <a:ext cx="7343775" cy="5181600"/>
          </a:xfrm>
          <a:extLst/>
        </p:spPr>
        <p:txBody>
          <a:bodyPr rtlCol="0" anchor="ctr"/>
          <a:lstStyle/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язык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</a:t>
            </a:r>
            <a:endParaRPr lang="ru-RU" sz="2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ИЗО 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endParaRPr lang="ru-RU" sz="2800" b="1" kern="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defTabSz="914400" eaLnBrk="1" hangingPunct="1">
              <a:spcBef>
                <a:spcPct val="20000"/>
              </a:spcBef>
              <a:buClrTx/>
              <a:buFont typeface="Times New Roman" panose="02020603050405020304" pitchFamily="18" charset="0"/>
              <a:buNone/>
              <a:defRPr/>
            </a:pPr>
            <a:endParaRPr lang="ru-RU" sz="3200" i="1" kern="0" dirty="0">
              <a:solidFill>
                <a:srgbClr val="FF0066"/>
              </a:solidFill>
            </a:endParaRPr>
          </a:p>
        </p:txBody>
      </p:sp>
      <p:pic>
        <p:nvPicPr>
          <p:cNvPr id="75779" name="Picture 35" descr="6a7199bc0f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860800"/>
            <a:ext cx="24479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авая фигурная скобка 1"/>
          <p:cNvSpPr/>
          <p:nvPr/>
        </p:nvSpPr>
        <p:spPr>
          <a:xfrm>
            <a:off x="5003800" y="1916113"/>
            <a:ext cx="325438" cy="1152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2488" y="765175"/>
            <a:ext cx="7823200" cy="4713288"/>
          </a:xfrm>
          <a:prstGeom prst="rect">
            <a:avLst/>
          </a:prstGeom>
          <a:noFill/>
          <a:ln/>
          <a:extLst/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«Ступенчатый» режим обучения»</a:t>
            </a:r>
            <a:endParaRPr lang="ru-RU" altLang="ru-RU" sz="28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полугодии уроки 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длятся - 35 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минут,</a:t>
            </a:r>
            <a:endParaRPr lang="en-US" altLang="ru-RU" sz="2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втором  - 40 минут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Безотметочная система оценивания знаний</a:t>
            </a:r>
          </a:p>
          <a:p>
            <a:pPr algn="just">
              <a:defRPr/>
            </a:pPr>
            <a:r>
              <a:rPr lang="ru-RU" altLang="ru-RU" sz="20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 школьника.                                                                </a:t>
            </a:r>
          </a:p>
          <a:p>
            <a:pPr algn="just">
              <a:defRPr/>
            </a:pP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классе </a:t>
            </a:r>
            <a:r>
              <a:rPr lang="ru-RU" altLang="ru-RU" sz="20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упор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делается на приобретение навыков учебного труда.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задания в 1 классе не задаются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каникулы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феврале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58888" y="1268413"/>
            <a:ext cx="7343775" cy="3735387"/>
          </a:xfrm>
          <a:prstGeom prst="rect">
            <a:avLst/>
          </a:prstGeom>
          <a:noFill/>
          <a:ln/>
          <a:extLst/>
        </p:spPr>
        <p:txBody>
          <a:bodyPr anchor="ctr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- </a:t>
            </a: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программа </a:t>
            </a:r>
            <a:r>
              <a:rPr lang="ru-RU" sz="2400" b="1" dirty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«Разговоры о важном»</a:t>
            </a:r>
            <a:r>
              <a:rPr lang="ru-RU" sz="2400" dirty="0">
                <a:solidFill>
                  <a:srgbClr val="4B4BC1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профориентация</a:t>
            </a:r>
            <a:endParaRPr lang="ru-RU" sz="2400" b="1" dirty="0">
              <a:solidFill>
                <a:srgbClr val="4B4BC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развитие личности школьников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кружках и студиях дополнительного образования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3200" i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половина дня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7884368" y="197031"/>
            <a:ext cx="1112293" cy="88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2" name="Рисунок 5" descr="C:\Users\сарычевавн.471SPB\Desktop\My2TM7bGzm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8762" y="4509120"/>
            <a:ext cx="2827214" cy="211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b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36174"/>
            <a:ext cx="3004418" cy="208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917" y="260442"/>
            <a:ext cx="8609563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  образовательная </a:t>
            </a: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общеразвивающая </a:t>
            </a: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                                  </a:t>
            </a:r>
            <a:endParaRPr lang="ru-RU" sz="2400" b="1" kern="0" cap="all" dirty="0" smtClean="0">
              <a:solidFill>
                <a:srgbClr val="9A2F1A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en-US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ru-RU" sz="2400" b="1" kern="0" cap="all" dirty="0" smtClean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kern="0" cap="all" dirty="0">
                <a:solidFill>
                  <a:srgbClr val="9A2F1A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kern="0" dirty="0">
              <a:solidFill>
                <a:srgbClr val="9A2F1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00808"/>
            <a:ext cx="6264696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2E5369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сформировать: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и привычку думать;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узнать что-то новое;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 общаться со сверстниками и взрослыми;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1CACE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включаться в совместную игровую и общественно-полезную деятельность.</a:t>
            </a: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srgbClr val="1CACE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30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5" name="Рисунок 5" descr="C:\Users\ЗацаренскаяЕП\Desktop\c83d3362ff14ab194c51b6e140d1e8f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1113" y="1481138"/>
            <a:ext cx="25527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Прямоугольник 4"/>
          <p:cNvSpPr>
            <a:spLocks noChangeArrowheads="1"/>
          </p:cNvSpPr>
          <p:nvPr/>
        </p:nvSpPr>
        <p:spPr bwMode="auto">
          <a:xfrm>
            <a:off x="1042988" y="4652963"/>
            <a:ext cx="7850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ОБРАЩАЕМ  ВАШЕ  ВНИМАНИЕ</a:t>
            </a:r>
            <a:endParaRPr lang="ru-RU" sz="2400">
              <a:solidFill>
                <a:srgbClr val="EC1E0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Посещение детьми занятий по подготовке к школе </a:t>
            </a:r>
          </a:p>
          <a:p>
            <a:r>
              <a:rPr lang="ru-RU" sz="2400" b="1" i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не является </a:t>
            </a:r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основанием для преимущественного  приема в образовательную организацию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23838"/>
            <a:ext cx="1949450" cy="1611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0898" name="Group 4"/>
          <p:cNvGrpSpPr>
            <a:grpSpLocks noChangeAspect="1"/>
          </p:cNvGrpSpPr>
          <p:nvPr/>
        </p:nvGrpSpPr>
        <p:grpSpPr bwMode="auto">
          <a:xfrm>
            <a:off x="-252413" y="4365625"/>
            <a:ext cx="7334251" cy="4052888"/>
            <a:chOff x="5102" y="3317"/>
            <a:chExt cx="8328" cy="3832"/>
          </a:xfrm>
        </p:grpSpPr>
        <p:sp>
          <p:nvSpPr>
            <p:cNvPr id="8090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5102" y="3444"/>
              <a:ext cx="8328" cy="3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80904" name="Picture 5" descr="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54" y="3317"/>
              <a:ext cx="1553" cy="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 bwMode="auto">
          <a:xfrm>
            <a:off x="5934075" y="2141538"/>
            <a:ext cx="3014663" cy="44418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Специалисты: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педагоги-психологи;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классные руководители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1188" y="2109788"/>
            <a:ext cx="511333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altLang="ru-RU" sz="2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психологического здоровья ребенка.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помощь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ребенку при трудностях в освоении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программного материала 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состоянии дезадаптации.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08175" y="484188"/>
            <a:ext cx="63230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AE3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психолого-педагогического сопровождения</a:t>
            </a:r>
            <a:endParaRPr lang="ru-RU" sz="2800" i="1" dirty="0">
              <a:solidFill>
                <a:srgbClr val="AE361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381</Words>
  <Application>Microsoft Office PowerPoint</Application>
  <PresentationFormat>Экран (4:3)</PresentationFormat>
  <Paragraphs>82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SimSun</vt:lpstr>
      <vt:lpstr>Arial</vt:lpstr>
      <vt:lpstr>Calibri</vt:lpstr>
      <vt:lpstr>Candara</vt:lpstr>
      <vt:lpstr>Century Gothic</vt:lpstr>
      <vt:lpstr>Times New Roman</vt:lpstr>
      <vt:lpstr>Wingdings</vt:lpstr>
      <vt:lpstr>Wingdings 3</vt:lpstr>
      <vt:lpstr>Легкий дым</vt:lpstr>
      <vt:lpstr>2_Легкий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Предметы  учебного  плана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2024-02-11T18:41:29Z</dcterms:created>
  <dcterms:modified xsi:type="dcterms:W3CDTF">2024-03-11T18:50:23Z</dcterms:modified>
</cp:coreProperties>
</file>